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9.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3.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4.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5.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6.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7.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8.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9.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1.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22.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23.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52"/>
  </p:notesMasterIdLst>
  <p:sldIdLst>
    <p:sldId id="281" r:id="rId28"/>
    <p:sldId id="480" r:id="rId29"/>
    <p:sldId id="468" r:id="rId30"/>
    <p:sldId id="466" r:id="rId31"/>
    <p:sldId id="478" r:id="rId32"/>
    <p:sldId id="479" r:id="rId33"/>
    <p:sldId id="469" r:id="rId34"/>
    <p:sldId id="464" r:id="rId35"/>
    <p:sldId id="467" r:id="rId36"/>
    <p:sldId id="470" r:id="rId37"/>
    <p:sldId id="471" r:id="rId38"/>
    <p:sldId id="472" r:id="rId39"/>
    <p:sldId id="473" r:id="rId40"/>
    <p:sldId id="474" r:id="rId41"/>
    <p:sldId id="475" r:id="rId42"/>
    <p:sldId id="476" r:id="rId43"/>
    <p:sldId id="477" r:id="rId44"/>
    <p:sldId id="481" r:id="rId45"/>
    <p:sldId id="487" r:id="rId46"/>
    <p:sldId id="483" r:id="rId47"/>
    <p:sldId id="484" r:id="rId48"/>
    <p:sldId id="485" r:id="rId49"/>
    <p:sldId id="486" r:id="rId50"/>
    <p:sldId id="46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14630F-94E8-4876-B0D9-47F0192C05E6}">
          <p14:sldIdLst>
            <p14:sldId id="281"/>
            <p14:sldId id="480"/>
            <p14:sldId id="468"/>
            <p14:sldId id="466"/>
            <p14:sldId id="478"/>
            <p14:sldId id="479"/>
          </p14:sldIdLst>
        </p14:section>
        <p14:section name="Jax Cloud UG" id="{36F96A46-FA5B-48D1-A472-55FF4F85D9EE}">
          <p14:sldIdLst>
            <p14:sldId id="469"/>
            <p14:sldId id="464"/>
            <p14:sldId id="467"/>
          </p14:sldIdLst>
        </p14:section>
        <p14:section name="Logistics" id="{83FEF937-3B01-4A87-9186-948B0673855F}">
          <p14:sldIdLst>
            <p14:sldId id="470"/>
            <p14:sldId id="471"/>
            <p14:sldId id="472"/>
            <p14:sldId id="473"/>
            <p14:sldId id="474"/>
            <p14:sldId id="475"/>
            <p14:sldId id="476"/>
            <p14:sldId id="477"/>
          </p14:sldIdLst>
        </p14:section>
        <p14:section name="What's it all about" id="{5FB4DBF3-1977-4435-AB93-5087872A5A7C}">
          <p14:sldIdLst>
            <p14:sldId id="481"/>
          </p14:sldIdLst>
        </p14:section>
        <p14:section name="Xamarin" id="{ADE077EF-7FF1-4BEE-BD2C-9AAF2D087E30}">
          <p14:sldIdLst>
            <p14:sldId id="487"/>
          </p14:sldIdLst>
        </p14:section>
        <p14:section name="Science Lab" id="{34ED9804-0273-40A1-81A7-00DA7252DCD1}">
          <p14:sldIdLst>
            <p14:sldId id="483"/>
            <p14:sldId id="484"/>
            <p14:sldId id="485"/>
            <p14:sldId id="486"/>
          </p14:sldIdLst>
        </p14:section>
        <p14:section name="Outro" id="{13937E06-518F-4997-81DF-318B695219A4}">
          <p14:sldIdLst>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35" autoAdjust="0"/>
    <p:restoredTop sz="89266" autoAdjust="0"/>
  </p:normalViewPr>
  <p:slideViewPr>
    <p:cSldViewPr snapToGrid="0">
      <p:cViewPr varScale="1">
        <p:scale>
          <a:sx n="72" d="100"/>
          <a:sy n="72" d="100"/>
        </p:scale>
        <p:origin x="36" y="23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41" Type="http://schemas.openxmlformats.org/officeDocument/2006/relationships/slide" Target="slides/slide1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2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pricing/free-tria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4</a:t>
            </a:fld>
            <a:endParaRPr lang="en-US"/>
          </a:p>
        </p:txBody>
      </p:sp>
    </p:spTree>
    <p:extLst>
      <p:ext uri="{BB962C8B-B14F-4D97-AF65-F5344CB8AC3E}">
        <p14:creationId xmlns:p14="http://schemas.microsoft.com/office/powerpoint/2010/main" val="226520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you get started</a:t>
            </a:r>
          </a:p>
          <a:p>
            <a:r>
              <a:rPr lang="en-US" sz="1200" b="0" i="0" kern="1200" dirty="0">
                <a:solidFill>
                  <a:schemeClr val="tx1"/>
                </a:solidFill>
                <a:effectLst/>
                <a:latin typeface="+mn-lt"/>
                <a:ea typeface="+mn-ea"/>
                <a:cs typeface="+mn-cs"/>
              </a:rPr>
              <a:t>You will need a valid Azure subscription to go through this tutorial. If you don’t have one, then </a:t>
            </a:r>
            <a:r>
              <a:rPr lang="en-US" sz="1200" b="0" i="0" u="none" strike="noStrike" kern="1200" dirty="0">
                <a:solidFill>
                  <a:schemeClr val="tx1"/>
                </a:solidFill>
                <a:effectLst/>
                <a:latin typeface="+mn-lt"/>
                <a:ea typeface="+mn-ea"/>
                <a:cs typeface="+mn-cs"/>
                <a:hlinkClick r:id="rId3"/>
              </a:rPr>
              <a:t>sign up for a free trial</a:t>
            </a:r>
            <a:r>
              <a:rPr lang="en-US" sz="1200" b="0" i="0" kern="1200" dirty="0">
                <a:solidFill>
                  <a:schemeClr val="tx1"/>
                </a:solidFill>
                <a:effectLst/>
                <a:latin typeface="+mn-lt"/>
                <a:ea typeface="+mn-ea"/>
                <a:cs typeface="+mn-cs"/>
              </a:rPr>
              <a:t> today. Once you have a subscription, you can access the portal at [</a:t>
            </a:r>
            <a:r>
              <a:rPr lang="en-US" sz="1200" b="0" i="0" u="none" strike="noStrike" kern="1200" dirty="0">
                <a:solidFill>
                  <a:schemeClr val="tx1"/>
                </a:solidFill>
                <a:effectLst/>
                <a:latin typeface="+mn-lt"/>
                <a:ea typeface="+mn-ea"/>
                <a:cs typeface="+mn-cs"/>
                <a:hlinkClick r:id="rId4"/>
              </a:rPr>
              <a:t>https://portal.azure.com</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17</a:t>
            </a:fld>
            <a:endParaRPr lang="en-US"/>
          </a:p>
        </p:txBody>
      </p:sp>
    </p:spTree>
    <p:extLst>
      <p:ext uri="{BB962C8B-B14F-4D97-AF65-F5344CB8AC3E}">
        <p14:creationId xmlns:p14="http://schemas.microsoft.com/office/powerpoint/2010/main" val="3668586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2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4/21/2017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7"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4/21/2017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Blank Sober blue">
    <p:bg>
      <p:bgPr>
        <a:solidFill>
          <a:srgbClr val="0A79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77740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403410550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01"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4/21/2017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4/21/2017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4/21/2017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theme" Target="../theme/theme10.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theme" Target="../theme/theme11.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theme" Target="../theme/theme14.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5.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image" Target="../media/image18.png"/><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theme" Target="../theme/theme1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26" Type="http://schemas.openxmlformats.org/officeDocument/2006/relationships/slideLayout" Target="../slideLayouts/slideLayout393.xml"/><Relationship Id="rId3" Type="http://schemas.openxmlformats.org/officeDocument/2006/relationships/slideLayout" Target="../slideLayouts/slideLayout370.xml"/><Relationship Id="rId21" Type="http://schemas.openxmlformats.org/officeDocument/2006/relationships/slideLayout" Target="../slideLayouts/slideLayout388.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5" Type="http://schemas.openxmlformats.org/officeDocument/2006/relationships/slideLayout" Target="../slideLayouts/slideLayout392.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29" Type="http://schemas.openxmlformats.org/officeDocument/2006/relationships/slideLayout" Target="../slideLayouts/slideLayout396.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24" Type="http://schemas.openxmlformats.org/officeDocument/2006/relationships/slideLayout" Target="../slideLayouts/slideLayout391.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23" Type="http://schemas.openxmlformats.org/officeDocument/2006/relationships/slideLayout" Target="../slideLayouts/slideLayout390.xml"/><Relationship Id="rId28" Type="http://schemas.openxmlformats.org/officeDocument/2006/relationships/slideLayout" Target="../slideLayouts/slideLayout395.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slideLayout" Target="../slideLayouts/slideLayout389.xml"/><Relationship Id="rId27" Type="http://schemas.openxmlformats.org/officeDocument/2006/relationships/slideLayout" Target="../slideLayouts/slideLayout394.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3" Type="http://schemas.openxmlformats.org/officeDocument/2006/relationships/slideLayout" Target="../slideLayouts/slideLayout428.xml"/><Relationship Id="rId21" Type="http://schemas.openxmlformats.org/officeDocument/2006/relationships/slideLayout" Target="../slideLayouts/slideLayout446.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20" Type="http://schemas.openxmlformats.org/officeDocument/2006/relationships/slideLayout" Target="../slideLayouts/slideLayout445.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10" Type="http://schemas.openxmlformats.org/officeDocument/2006/relationships/slideLayout" Target="../slideLayouts/slideLayout435.xml"/><Relationship Id="rId19" Type="http://schemas.openxmlformats.org/officeDocument/2006/relationships/slideLayout" Target="../slideLayouts/slideLayout444.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29" Type="http://schemas.openxmlformats.org/officeDocument/2006/relationships/slideLayout" Target="../slideLayouts/slideLayout475.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image" Target="../media/image47.png"/><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theme" Target="../theme/theme22.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slideLayout" Target="../slideLayouts/slideLayout476.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4.xml"/><Relationship Id="rId3" Type="http://schemas.openxmlformats.org/officeDocument/2006/relationships/slideLayout" Target="../slideLayouts/slideLayout479.xml"/><Relationship Id="rId7" Type="http://schemas.openxmlformats.org/officeDocument/2006/relationships/slideLayout" Target="../slideLayouts/slideLayout483.xml"/><Relationship Id="rId2" Type="http://schemas.openxmlformats.org/officeDocument/2006/relationships/slideLayout" Target="../slideLayouts/slideLayout478.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5" Type="http://schemas.openxmlformats.org/officeDocument/2006/relationships/slideLayout" Target="../slideLayouts/slideLayout481.xml"/><Relationship Id="rId10" Type="http://schemas.openxmlformats.org/officeDocument/2006/relationships/theme" Target="../theme/theme23.xml"/><Relationship Id="rId4" Type="http://schemas.openxmlformats.org/officeDocument/2006/relationships/slideLayout" Target="../slideLayouts/slideLayout480.xml"/><Relationship Id="rId9" Type="http://schemas.openxmlformats.org/officeDocument/2006/relationships/slideLayout" Target="../slideLayouts/slideLayout48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3.xml"/><Relationship Id="rId13" Type="http://schemas.openxmlformats.org/officeDocument/2006/relationships/slideLayout" Target="../slideLayouts/slideLayout498.xml"/><Relationship Id="rId18" Type="http://schemas.openxmlformats.org/officeDocument/2006/relationships/slideLayout" Target="../slideLayouts/slideLayout503.xml"/><Relationship Id="rId3" Type="http://schemas.openxmlformats.org/officeDocument/2006/relationships/slideLayout" Target="../slideLayouts/slideLayout488.xml"/><Relationship Id="rId21" Type="http://schemas.openxmlformats.org/officeDocument/2006/relationships/slideLayout" Target="../slideLayouts/slideLayout506.xml"/><Relationship Id="rId7" Type="http://schemas.openxmlformats.org/officeDocument/2006/relationships/slideLayout" Target="../slideLayouts/slideLayout492.xml"/><Relationship Id="rId12" Type="http://schemas.openxmlformats.org/officeDocument/2006/relationships/slideLayout" Target="../slideLayouts/slideLayout497.xml"/><Relationship Id="rId17" Type="http://schemas.openxmlformats.org/officeDocument/2006/relationships/slideLayout" Target="../slideLayouts/slideLayout502.xml"/><Relationship Id="rId2" Type="http://schemas.openxmlformats.org/officeDocument/2006/relationships/slideLayout" Target="../slideLayouts/slideLayout487.xml"/><Relationship Id="rId16" Type="http://schemas.openxmlformats.org/officeDocument/2006/relationships/slideLayout" Target="../slideLayouts/slideLayout501.xml"/><Relationship Id="rId20" Type="http://schemas.openxmlformats.org/officeDocument/2006/relationships/slideLayout" Target="../slideLayouts/slideLayout505.xml"/><Relationship Id="rId1" Type="http://schemas.openxmlformats.org/officeDocument/2006/relationships/slideLayout" Target="../slideLayouts/slideLayout486.xml"/><Relationship Id="rId6" Type="http://schemas.openxmlformats.org/officeDocument/2006/relationships/slideLayout" Target="../slideLayouts/slideLayout491.xml"/><Relationship Id="rId11" Type="http://schemas.openxmlformats.org/officeDocument/2006/relationships/slideLayout" Target="../slideLayouts/slideLayout496.xml"/><Relationship Id="rId24" Type="http://schemas.openxmlformats.org/officeDocument/2006/relationships/theme" Target="../theme/theme24.xml"/><Relationship Id="rId5" Type="http://schemas.openxmlformats.org/officeDocument/2006/relationships/slideLayout" Target="../slideLayouts/slideLayout490.xml"/><Relationship Id="rId15" Type="http://schemas.openxmlformats.org/officeDocument/2006/relationships/slideLayout" Target="../slideLayouts/slideLayout500.xml"/><Relationship Id="rId23" Type="http://schemas.openxmlformats.org/officeDocument/2006/relationships/slideLayout" Target="../slideLayouts/slideLayout508.xml"/><Relationship Id="rId10" Type="http://schemas.openxmlformats.org/officeDocument/2006/relationships/slideLayout" Target="../slideLayouts/slideLayout495.xml"/><Relationship Id="rId19" Type="http://schemas.openxmlformats.org/officeDocument/2006/relationships/slideLayout" Target="../slideLayouts/slideLayout504.xml"/><Relationship Id="rId4" Type="http://schemas.openxmlformats.org/officeDocument/2006/relationships/slideLayout" Target="../slideLayouts/slideLayout489.xml"/><Relationship Id="rId9" Type="http://schemas.openxmlformats.org/officeDocument/2006/relationships/slideLayout" Target="../slideLayouts/slideLayout494.xml"/><Relationship Id="rId14" Type="http://schemas.openxmlformats.org/officeDocument/2006/relationships/slideLayout" Target="../slideLayouts/slideLayout499.xml"/><Relationship Id="rId22" Type="http://schemas.openxmlformats.org/officeDocument/2006/relationships/slideLayout" Target="../slideLayouts/slideLayout5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image" Target="../media/image4.pn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4.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image" Target="../media/image4.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image" Target="../media/image18.pn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10" Type="http://schemas.openxmlformats.org/officeDocument/2006/relationships/theme" Target="../theme/theme8.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image" Target="../media/image4.png"/><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theme" Target="../theme/theme9.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4209" r:id="rId23"/>
    <p:sldLayoutId id="2147484210" r:id="rId2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5.xml"/></Relationships>
</file>

<file path=ppt/slides/_rels/slide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4.xml"/></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13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presentationassets/Welcome.mp4" TargetMode="Externa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WhyXamarinOverview.pptx"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bit.ly/gablab2017about" TargetMode="External"/><Relationship Id="rId2" Type="http://schemas.openxmlformats.org/officeDocument/2006/relationships/image" Target="../media/image94.png"/><Relationship Id="rId1" Type="http://schemas.openxmlformats.org/officeDocument/2006/relationships/slideLayout" Target="../slideLayouts/slideLayout4.xml"/><Relationship Id="rId5" Type="http://schemas.openxmlformats.org/officeDocument/2006/relationships/hyperlink" Target="http://gablab2017.azurewebsites.net/" TargetMode="External"/><Relationship Id="rId4" Type="http://schemas.openxmlformats.org/officeDocument/2006/relationships/hyperlink" Target="http://bit.ly/gablab2017run"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7.xml"/><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ww.sentryone.com/" TargetMode="External"/><Relationship Id="rId7" Type="http://schemas.openxmlformats.org/officeDocument/2006/relationships/image" Target="../media/image63.png"/><Relationship Id="rId2" Type="http://schemas.openxmlformats.org/officeDocument/2006/relationships/hyperlink" Target="https://facetflow.com/" TargetMode="External"/><Relationship Id="rId1" Type="http://schemas.openxmlformats.org/officeDocument/2006/relationships/slideLayout" Target="../slideLayouts/slideLayout127.xml"/><Relationship Id="rId6" Type="http://schemas.openxmlformats.org/officeDocument/2006/relationships/image" Target="../media/image69.png"/><Relationship Id="rId5" Type="http://schemas.openxmlformats.org/officeDocument/2006/relationships/hyperlink" Target="http://www.opsgility.com/" TargetMode="External"/><Relationship Id="rId4" Type="http://schemas.openxmlformats.org/officeDocument/2006/relationships/hyperlink" Target="http://www.servicebus360.com/" TargetMode="External"/><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hyperlink" Target="http://myget.org/" TargetMode="External"/><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27.xml"/><Relationship Id="rId6" Type="http://schemas.openxmlformats.org/officeDocument/2006/relationships/image" Target="../media/image72.png"/><Relationship Id="rId5" Type="http://schemas.openxmlformats.org/officeDocument/2006/relationships/hyperlink" Target="http://www.sqlsentry.com/products/performanceadvisor/azuredb?utm_source=global-azure-bootcamp&amp;utm_medium=event&amp;utm_campaign=global-azure-bootcamp" TargetMode="Externa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Global Azure Bootcamp</a:t>
            </a:r>
          </a:p>
          <a:p>
            <a:pPr lvl="0">
              <a:defRPr/>
            </a:pPr>
            <a:r>
              <a:rPr lang="en-US" sz="5400" spc="0" dirty="0">
                <a:solidFill>
                  <a:srgbClr val="4682B1"/>
                </a:solidFill>
              </a:rPr>
              <a:t>Jacksonville</a:t>
            </a:r>
            <a:endParaRPr lang="en-US" spc="0" dirty="0">
              <a:solidFill>
                <a:srgbClr val="4682B1"/>
              </a:solidFill>
            </a:endParaRP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7" y="313385"/>
            <a:ext cx="12170166" cy="6231231"/>
          </a:xfrm>
          <a:prstGeom prst="rect">
            <a:avLst/>
          </a:prstGeom>
        </p:spPr>
      </p:pic>
    </p:spTree>
    <p:extLst>
      <p:ext uri="{BB962C8B-B14F-4D97-AF65-F5344CB8AC3E}">
        <p14:creationId xmlns:p14="http://schemas.microsoft.com/office/powerpoint/2010/main" val="15006358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4505849"/>
          </a:xfrm>
        </p:spPr>
        <p:txBody>
          <a:bodyPr/>
          <a:lstStyle/>
          <a:p>
            <a:r>
              <a:rPr lang="en-US" sz="3600" dirty="0"/>
              <a:t>Speaker: Scott Hoag</a:t>
            </a:r>
            <a:br>
              <a:rPr lang="en-US" sz="3600" dirty="0"/>
            </a:br>
            <a:br>
              <a:rPr lang="en-US" sz="3600" dirty="0"/>
            </a:br>
            <a:r>
              <a:rPr lang="en-US" sz="2400" dirty="0"/>
              <a:t>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a:t>
            </a:r>
            <a:br>
              <a:rPr lang="en-US" sz="2400" dirty="0"/>
            </a:br>
            <a:br>
              <a:rPr lang="en-US" sz="2400" dirty="0"/>
            </a:br>
            <a:r>
              <a:rPr lang="en-US" sz="2400" dirty="0"/>
              <a:t>In this session we’ll review the available tooling for interacting with your Azure resources, including the Azure Portal, PowerShell, and the Azure CLI.</a:t>
            </a:r>
            <a:endParaRPr lang="en-US" sz="3600" dirty="0"/>
          </a:p>
        </p:txBody>
      </p:sp>
      <p:pic>
        <p:nvPicPr>
          <p:cNvPr id="4" name="Picture 3" descr="DevOps_KeyVisua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87194" y="1322766"/>
            <a:ext cx="4990252" cy="4990252"/>
          </a:xfrm>
          <a:prstGeom prst="rect">
            <a:avLst/>
          </a:prstGeom>
        </p:spPr>
      </p:pic>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Managing Your Azure Environment</a:t>
            </a:r>
          </a:p>
        </p:txBody>
      </p:sp>
    </p:spTree>
    <p:extLst>
      <p:ext uri="{BB962C8B-B14F-4D97-AF65-F5344CB8AC3E}">
        <p14:creationId xmlns:p14="http://schemas.microsoft.com/office/powerpoint/2010/main" val="41724693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5749897" cy="4672048"/>
          </a:xfrm>
        </p:spPr>
        <p:txBody>
          <a:bodyPr/>
          <a:lstStyle/>
          <a:p>
            <a:r>
              <a:rPr lang="en-US" sz="3600" dirty="0"/>
              <a:t>Speakers: Andrew Connell </a:t>
            </a:r>
            <a:br>
              <a:rPr lang="en-US" sz="3600" dirty="0"/>
            </a:br>
            <a:r>
              <a:rPr lang="en-US" sz="3600" dirty="0"/>
              <a:t>	        Mike Sperry</a:t>
            </a:r>
            <a:br>
              <a:rPr lang="en-US" sz="3600" dirty="0"/>
            </a:br>
            <a:br>
              <a:rPr lang="en-US" sz="3600" dirty="0"/>
            </a:br>
            <a:r>
              <a:rPr lang="en-US" sz="2400" dirty="0"/>
              <a:t>Learn How Sperry Software is taking an established installable software product to a cloud-native SaaS business using Microsoft Azure</a:t>
            </a:r>
            <a:r>
              <a:rPr lang="en-US" sz="2400"/>
              <a:t>. </a:t>
            </a:r>
            <a:br>
              <a:rPr lang="en-US" sz="2400"/>
            </a:br>
            <a:br>
              <a:rPr lang="en-US" sz="2400"/>
            </a:br>
            <a:r>
              <a:rPr lang="en-US" sz="2400" dirty="0"/>
              <a:t>You will hear the behind the scenes decisions related to  architecture and how the product was redesigned to operate in a scalable and fault resilient way as a SaaS offering.</a:t>
            </a:r>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Developing Outlook Add-ins with Azure</a:t>
            </a:r>
          </a:p>
        </p:txBody>
      </p:sp>
      <p:pic>
        <p:nvPicPr>
          <p:cNvPr id="3074" name="Picture 2" descr="Image result for outlook add-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080" y="1276959"/>
            <a:ext cx="571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178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Azure Machine Learning</a:t>
            </a:r>
          </a:p>
        </p:txBody>
      </p:sp>
      <p:pic>
        <p:nvPicPr>
          <p:cNvPr id="3074" name="Picture 2" descr="Image result for azure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779" y="1731303"/>
            <a:ext cx="8155794" cy="42817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zure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551" y="1343325"/>
            <a:ext cx="2943225"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267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5447979" cy="5170646"/>
          </a:xfrm>
        </p:spPr>
        <p:txBody>
          <a:bodyPr/>
          <a:lstStyle/>
          <a:p>
            <a:r>
              <a:rPr lang="en-US" sz="3600" dirty="0"/>
              <a:t>Speaker: Ben </a:t>
            </a:r>
            <a:r>
              <a:rPr lang="en-US" sz="3600" dirty="0" err="1"/>
              <a:t>Stegink</a:t>
            </a:r>
            <a:br>
              <a:rPr lang="en-US" sz="3600" dirty="0"/>
            </a:br>
            <a:br>
              <a:rPr lang="en-US" sz="3600" dirty="0"/>
            </a:br>
            <a:r>
              <a:rPr lang="en-US" sz="2400" dirty="0"/>
              <a:t>Azure Resource Manager allows you to provision your applications using a declarative template. In a single template, you can deploy multiple services along with their dependencies. You use the same template to repeatedly deploy your application during every stage of the application lifecycle.</a:t>
            </a:r>
            <a:br>
              <a:rPr lang="en-US" sz="2400" dirty="0"/>
            </a:br>
            <a:br>
              <a:rPr lang="en-US" sz="2400" dirty="0"/>
            </a:br>
            <a:r>
              <a:rPr lang="en-US" sz="2400" dirty="0"/>
              <a:t>In this session, we’ll learn what goes into a template and how to automate your deployments in a whole new way!</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ARM Templates for VMs</a:t>
            </a:r>
          </a:p>
        </p:txBody>
      </p:sp>
      <p:pic>
        <p:nvPicPr>
          <p:cNvPr id="4098" name="Picture 2" descr="Image result for azure arm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24" y="1831277"/>
            <a:ext cx="59436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415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err="1"/>
              <a:t>NodeJS</a:t>
            </a:r>
            <a:r>
              <a:rPr lang="en-US" sz="5400" dirty="0"/>
              <a:t>, Azure Functions &amp; </a:t>
            </a:r>
            <a:r>
              <a:rPr lang="en-US" sz="5400" dirty="0" err="1"/>
              <a:t>Serverless</a:t>
            </a:r>
            <a:endParaRPr lang="en-US" sz="5400" dirty="0"/>
          </a:p>
        </p:txBody>
      </p:sp>
      <p:pic>
        <p:nvPicPr>
          <p:cNvPr id="5122" name="Picture 2" descr="Image result for azure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0071" y="2117505"/>
            <a:ext cx="5405010" cy="30376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1217195"/>
            <a:ext cx="6716775" cy="4838248"/>
          </a:xfrm>
        </p:spPr>
        <p:txBody>
          <a:bodyPr/>
          <a:lstStyle/>
          <a:p>
            <a:r>
              <a:rPr lang="en-US" sz="3600" dirty="0"/>
              <a:t>Speaker: David </a:t>
            </a:r>
            <a:r>
              <a:rPr lang="en-US" sz="3600" dirty="0" err="1"/>
              <a:t>Fekke</a:t>
            </a:r>
            <a:br>
              <a:rPr lang="en-US" sz="3600" dirty="0"/>
            </a:br>
            <a:br>
              <a:rPr lang="en-US" sz="3600" dirty="0"/>
            </a:br>
            <a:r>
              <a:rPr lang="en-US" sz="2400" dirty="0"/>
              <a:t>What does </a:t>
            </a:r>
            <a:r>
              <a:rPr lang="en-US" sz="2400" dirty="0" err="1"/>
              <a:t>Serverless</a:t>
            </a:r>
            <a:r>
              <a:rPr lang="en-US" sz="2400" dirty="0"/>
              <a:t> actually mean? </a:t>
            </a:r>
            <a:br>
              <a:rPr lang="en-US" sz="2400" dirty="0"/>
            </a:br>
            <a:br>
              <a:rPr lang="en-US" sz="2400" dirty="0"/>
            </a:br>
            <a:r>
              <a:rPr lang="en-US" sz="2400" dirty="0"/>
              <a:t>How does Azure Functions compare to AWS Lambda, IBM </a:t>
            </a:r>
            <a:r>
              <a:rPr lang="en-US" sz="2400" dirty="0" err="1"/>
              <a:t>OpenWhisk</a:t>
            </a:r>
            <a:r>
              <a:rPr lang="en-US" sz="2400" dirty="0"/>
              <a:t> and Google Cloud Functions? </a:t>
            </a:r>
            <a:br>
              <a:rPr lang="en-US" sz="2400" dirty="0"/>
            </a:br>
            <a:br>
              <a:rPr lang="en-US" sz="2400" dirty="0"/>
            </a:br>
            <a:r>
              <a:rPr lang="en-US" sz="2400" dirty="0"/>
              <a:t>In this session you’ll find out how you can architect your cloud based applications using a </a:t>
            </a:r>
            <a:r>
              <a:rPr lang="en-US" sz="2400" dirty="0" err="1"/>
              <a:t>Serverless</a:t>
            </a:r>
            <a:r>
              <a:rPr lang="en-US" sz="2400" dirty="0"/>
              <a:t> framework and find out about the differences between more traditional VM based solutions and </a:t>
            </a:r>
            <a:r>
              <a:rPr lang="en-US" sz="2400" dirty="0" err="1"/>
              <a:t>Serverless</a:t>
            </a:r>
            <a:r>
              <a:rPr lang="en-US" sz="2400" dirty="0"/>
              <a:t> solutions, as well as the advantages and disadvantages of both approaches.</a:t>
            </a:r>
            <a:endParaRPr lang="en-US" sz="3600" dirty="0"/>
          </a:p>
        </p:txBody>
      </p:sp>
    </p:spTree>
    <p:extLst>
      <p:ext uri="{BB962C8B-B14F-4D97-AF65-F5344CB8AC3E}">
        <p14:creationId xmlns:p14="http://schemas.microsoft.com/office/powerpoint/2010/main" val="4003403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1514261"/>
          </a:xfrm>
        </p:spPr>
        <p:txBody>
          <a:bodyPr/>
          <a:lstStyle/>
          <a:p>
            <a:r>
              <a:rPr lang="en-US" sz="3600" dirty="0"/>
              <a:t>Speaker: Mike Potts</a:t>
            </a:r>
            <a:br>
              <a:rPr lang="en-US" sz="3600" dirty="0"/>
            </a:br>
            <a:br>
              <a:rPr lang="en-US" sz="3600" dirty="0"/>
            </a:br>
            <a:r>
              <a:rPr lang="en-US" sz="2400" dirty="0"/>
              <a:t>Lorem ipsum bacon</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Azure Container Services (ACS)</a:t>
            </a:r>
          </a:p>
        </p:txBody>
      </p:sp>
      <p:pic>
        <p:nvPicPr>
          <p:cNvPr id="6148" name="Picture 4" descr="Image result for azure container servic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610" y="1413777"/>
            <a:ext cx="5180266" cy="5180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2209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4887" y="1217195"/>
            <a:ext cx="5378548" cy="4561249"/>
          </a:xfrm>
        </p:spPr>
        <p:txBody>
          <a:bodyPr/>
          <a:lstStyle/>
          <a:p>
            <a:r>
              <a:rPr lang="en-US" sz="2800" dirty="0"/>
              <a:t>Get $200 free credit</a:t>
            </a:r>
            <a:br>
              <a:rPr lang="en-US" sz="2800" dirty="0"/>
            </a:br>
            <a:r>
              <a:rPr lang="en-US" sz="2400" dirty="0"/>
              <a:t>Start free with $200 in credit, and keep going with free options.</a:t>
            </a:r>
            <a:br>
              <a:rPr lang="en-US" sz="2800" dirty="0"/>
            </a:br>
            <a:br>
              <a:rPr lang="en-US" sz="2800" dirty="0"/>
            </a:br>
            <a:r>
              <a:rPr lang="en-US" sz="2800" dirty="0"/>
              <a:t>Try any Azure services</a:t>
            </a:r>
            <a:br>
              <a:rPr lang="en-US" sz="2800" dirty="0"/>
            </a:br>
            <a:r>
              <a:rPr lang="en-US" sz="2400" dirty="0"/>
              <a:t>Explore the cloud by trying out any combination of Azure services for 30 days.</a:t>
            </a:r>
            <a:br>
              <a:rPr lang="en-US" sz="2400" dirty="0"/>
            </a:br>
            <a:br>
              <a:rPr lang="en-US" sz="2800" dirty="0"/>
            </a:br>
            <a:r>
              <a:rPr lang="en-US" sz="2800" dirty="0"/>
              <a:t>Pay nothing at the end</a:t>
            </a:r>
            <a:br>
              <a:rPr lang="en-US" sz="2800" dirty="0"/>
            </a:br>
            <a:r>
              <a:rPr lang="en-US" sz="2400" dirty="0"/>
              <a:t>Your credit card information is used for identity verification, but you’ll never be charged unless you choose to subscribe.</a:t>
            </a:r>
            <a:endParaRPr lang="en-US" sz="2800" dirty="0"/>
          </a:p>
        </p:txBody>
      </p:sp>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097556" y="915906"/>
            <a:ext cx="6094444" cy="5024288"/>
          </a:xfrm>
          <a:blipFill>
            <a:blip r:embed="rId4"/>
            <a:stretch>
              <a:fillRect/>
            </a:stretch>
          </a:blipFill>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735" y="4278057"/>
            <a:ext cx="546224" cy="330275"/>
          </a:xfrm>
          <a:prstGeom prst="rect">
            <a:avLst/>
          </a:prstGeom>
          <a:solidFill>
            <a:srgbClr val="297DED"/>
          </a:solidFill>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77" y="2872742"/>
            <a:ext cx="609739" cy="393790"/>
          </a:xfrm>
          <a:prstGeom prst="rect">
            <a:avLst/>
          </a:prstGeom>
          <a:solidFill>
            <a:srgbClr val="297DED"/>
          </a:solidFill>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095" y="1429319"/>
            <a:ext cx="508116" cy="431898"/>
          </a:xfrm>
          <a:prstGeom prst="rect">
            <a:avLst/>
          </a:prstGeom>
          <a:solidFill>
            <a:srgbClr val="297DED"/>
          </a:solidFill>
        </p:spPr>
      </p:pic>
    </p:spTree>
    <p:extLst>
      <p:ext uri="{BB962C8B-B14F-4D97-AF65-F5344CB8AC3E}">
        <p14:creationId xmlns:p14="http://schemas.microsoft.com/office/powerpoint/2010/main" val="37262523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Welcome!</a:t>
            </a:r>
          </a:p>
        </p:txBody>
      </p:sp>
      <p:pic>
        <p:nvPicPr>
          <p:cNvPr id="2" name="Picture 1">
            <a:hlinkClick r:id="rId2" action="ppaction://hlinkfile"/>
          </p:cNvPr>
          <p:cNvPicPr>
            <a:picLocks noChangeAspect="1"/>
          </p:cNvPicPr>
          <p:nvPr/>
        </p:nvPicPr>
        <p:blipFill>
          <a:blip r:embed="rId3"/>
          <a:stretch>
            <a:fillRect/>
          </a:stretch>
        </p:blipFill>
        <p:spPr>
          <a:xfrm>
            <a:off x="1080076" y="1187634"/>
            <a:ext cx="10031849" cy="5670365"/>
          </a:xfrm>
          <a:prstGeom prst="rect">
            <a:avLst/>
          </a:prstGeom>
        </p:spPr>
      </p:pic>
    </p:spTree>
    <p:extLst>
      <p:ext uri="{BB962C8B-B14F-4D97-AF65-F5344CB8AC3E}">
        <p14:creationId xmlns:p14="http://schemas.microsoft.com/office/powerpoint/2010/main" val="28318814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ynoteIllustrations_BrianHa 2.png">
            <a:hlinkClick r:id="rId2" action="ppaction://hlinkpres?slideindex=1&amp;slidetitle="/>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486466" y="2607278"/>
            <a:ext cx="3809805" cy="4332719"/>
          </a:xfrm>
          <a:prstGeom prst="rect">
            <a:avLst/>
          </a:prstGeom>
        </p:spPr>
      </p:pic>
      <p:sp>
        <p:nvSpPr>
          <p:cNvPr id="17" name="AutoShape 8"/>
          <p:cNvSpPr>
            <a:spLocks noChangeAspect="1" noChangeArrowheads="1" noTextEdit="1"/>
          </p:cNvSpPr>
          <p:nvPr/>
        </p:nvSpPr>
        <p:spPr bwMode="auto">
          <a:xfrm>
            <a:off x="9995464" y="3134083"/>
            <a:ext cx="2181923" cy="370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3"/>
            <a:endParaRPr lang="en-US" sz="1765">
              <a:solidFill>
                <a:srgbClr val="FFFFFF"/>
              </a:solidFill>
            </a:endParaRPr>
          </a:p>
        </p:txBody>
      </p:sp>
      <p:sp>
        <p:nvSpPr>
          <p:cNvPr id="18" name="AutoShape 3"/>
          <p:cNvSpPr>
            <a:spLocks noChangeAspect="1" noChangeArrowheads="1" noTextEdit="1"/>
          </p:cNvSpPr>
          <p:nvPr/>
        </p:nvSpPr>
        <p:spPr bwMode="auto">
          <a:xfrm>
            <a:off x="6081386" y="3146534"/>
            <a:ext cx="4465005" cy="370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3"/>
            <a:endParaRPr lang="en-US" sz="1765">
              <a:solidFill>
                <a:srgbClr val="FFFFFF"/>
              </a:solidFill>
            </a:endParaRPr>
          </a:p>
        </p:txBody>
      </p:sp>
      <p:sp>
        <p:nvSpPr>
          <p:cNvPr id="19" name="Freeform 6"/>
          <p:cNvSpPr>
            <a:spLocks/>
          </p:cNvSpPr>
          <p:nvPr/>
        </p:nvSpPr>
        <p:spPr bwMode="auto">
          <a:xfrm>
            <a:off x="7606554" y="2331035"/>
            <a:ext cx="695663" cy="431093"/>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DECEF0"/>
          </a:solidFill>
          <a:ln>
            <a:noFill/>
          </a:ln>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endParaRPr>
          </a:p>
        </p:txBody>
      </p:sp>
      <p:sp>
        <p:nvSpPr>
          <p:cNvPr id="20" name="Freeform 7"/>
          <p:cNvSpPr>
            <a:spLocks/>
          </p:cNvSpPr>
          <p:nvPr/>
        </p:nvSpPr>
        <p:spPr bwMode="auto">
          <a:xfrm>
            <a:off x="7916256" y="2382393"/>
            <a:ext cx="1540730" cy="865299"/>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endParaRPr>
          </a:p>
        </p:txBody>
      </p:sp>
      <p:sp>
        <p:nvSpPr>
          <p:cNvPr id="10" name="Text Placeholder 4"/>
          <p:cNvSpPr txBox="1">
            <a:spLocks/>
          </p:cNvSpPr>
          <p:nvPr/>
        </p:nvSpPr>
        <p:spPr>
          <a:xfrm>
            <a:off x="203875" y="2710892"/>
            <a:ext cx="10299548" cy="1436217"/>
          </a:xfrm>
          <a:prstGeom prst="rect">
            <a:avLst/>
          </a:prstGeom>
          <a:noFill/>
        </p:spPr>
        <p:txBody>
          <a:bodyPr vert="horz" wrap="square" lIns="179285" tIns="143428" rIns="179285" bIns="143428"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nSpc>
                <a:spcPct val="100000"/>
              </a:lnSpc>
              <a:buClr>
                <a:srgbClr val="3C3C3C"/>
              </a:buClr>
            </a:pPr>
            <a:r>
              <a:rPr lang="de-DE" sz="2745" dirty="0">
                <a:gradFill>
                  <a:gsLst>
                    <a:gs pos="0">
                      <a:srgbClr val="FFFFFF"/>
                    </a:gs>
                    <a:gs pos="100000">
                      <a:srgbClr val="FFFFFF"/>
                    </a:gs>
                  </a:gsLst>
                  <a:lin ang="5400000" scaled="0"/>
                </a:gradFill>
              </a:rPr>
              <a:t>Overview</a:t>
            </a:r>
            <a:endParaRPr lang="de-DE" sz="4705" dirty="0">
              <a:gradFill>
                <a:gsLst>
                  <a:gs pos="0">
                    <a:srgbClr val="FFFFFF"/>
                  </a:gs>
                  <a:gs pos="100000">
                    <a:srgbClr val="FFFFFF"/>
                  </a:gs>
                </a:gsLst>
                <a:lin ang="5400000" scaled="0"/>
              </a:gradFill>
            </a:endParaRPr>
          </a:p>
          <a:p>
            <a:pPr>
              <a:lnSpc>
                <a:spcPct val="100000"/>
              </a:lnSpc>
              <a:buClr>
                <a:srgbClr val="3C3C3C"/>
              </a:buClr>
            </a:pPr>
            <a:r>
              <a:rPr lang="de-DE" sz="4705" dirty="0" err="1">
                <a:gradFill>
                  <a:gsLst>
                    <a:gs pos="0">
                      <a:srgbClr val="FFFFFF"/>
                    </a:gs>
                    <a:gs pos="100000">
                      <a:srgbClr val="FFFFFF"/>
                    </a:gs>
                  </a:gsLst>
                  <a:lin ang="5400000" scaled="0"/>
                </a:gradFill>
              </a:rPr>
              <a:t>Xamarin</a:t>
            </a:r>
            <a:r>
              <a:rPr lang="de-DE" sz="4705" dirty="0">
                <a:gradFill>
                  <a:gsLst>
                    <a:gs pos="0">
                      <a:srgbClr val="FFFFFF"/>
                    </a:gs>
                    <a:gs pos="100000">
                      <a:srgbClr val="FFFFFF"/>
                    </a:gs>
                  </a:gsLst>
                  <a:lin ang="5400000" scaled="0"/>
                </a:gradFill>
              </a:rPr>
              <a:t> </a:t>
            </a:r>
            <a:r>
              <a:rPr lang="de-DE" sz="4705" dirty="0" err="1">
                <a:gradFill>
                  <a:gsLst>
                    <a:gs pos="0">
                      <a:srgbClr val="FFFFFF"/>
                    </a:gs>
                    <a:gs pos="100000">
                      <a:srgbClr val="FFFFFF"/>
                    </a:gs>
                  </a:gsLst>
                  <a:lin ang="5400000" scaled="0"/>
                </a:gradFill>
              </a:rPr>
              <a:t>for</a:t>
            </a:r>
            <a:r>
              <a:rPr lang="de-DE" sz="4705" dirty="0">
                <a:gradFill>
                  <a:gsLst>
                    <a:gs pos="0">
                      <a:srgbClr val="FFFFFF"/>
                    </a:gs>
                    <a:gs pos="100000">
                      <a:srgbClr val="FFFFFF"/>
                    </a:gs>
                  </a:gsLst>
                  <a:lin ang="5400000" scaled="0"/>
                </a:gradFill>
              </a:rPr>
              <a:t> Visual Studio Enterprise</a:t>
            </a:r>
          </a:p>
        </p:txBody>
      </p:sp>
    </p:spTree>
    <p:extLst>
      <p:ext uri="{BB962C8B-B14F-4D97-AF65-F5344CB8AC3E}">
        <p14:creationId xmlns:p14="http://schemas.microsoft.com/office/powerpoint/2010/main" val="7823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Global Sponsors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122" y="1025745"/>
            <a:ext cx="3348207" cy="107314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0761" b="22015"/>
          <a:stretch/>
        </p:blipFill>
        <p:spPr>
          <a:xfrm>
            <a:off x="8907657" y="1317811"/>
            <a:ext cx="2969428" cy="169921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20" y="3386093"/>
            <a:ext cx="4646158" cy="95282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415" y="1559200"/>
            <a:ext cx="3600434" cy="1003217"/>
          </a:xfrm>
          <a:prstGeom prst="rect">
            <a:avLst/>
          </a:prstGeom>
        </p:spPr>
      </p:pic>
      <p:pic>
        <p:nvPicPr>
          <p:cNvPr id="14" name="Picture 13" descr="C:\Users\Mike\AppData\Local\Microsoft\Windows\INetCache\Content.Word\SentryOne-logo-300px.png">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276711" y="5155061"/>
            <a:ext cx="3964940" cy="688340"/>
          </a:xfrm>
          <a:prstGeom prst="rect">
            <a:avLst/>
          </a:prstGeom>
          <a:noFill/>
          <a:ln>
            <a:noFill/>
          </a:ln>
        </p:spPr>
      </p:pic>
      <p:pic>
        <p:nvPicPr>
          <p:cNvPr id="15" name="Picture 14" descr="https://global.azurebootcamp.net/wp-content/uploads/2013/04/microsoft-dx-300x292.png">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60822" y="3420669"/>
            <a:ext cx="2420470" cy="2196354"/>
          </a:xfrm>
          <a:prstGeom prst="rect">
            <a:avLst/>
          </a:prstGeom>
          <a:noFill/>
          <a:ln>
            <a:noFill/>
          </a:ln>
        </p:spPr>
      </p:pic>
    </p:spTree>
    <p:extLst>
      <p:ext uri="{BB962C8B-B14F-4D97-AF65-F5344CB8AC3E}">
        <p14:creationId xmlns:p14="http://schemas.microsoft.com/office/powerpoint/2010/main" val="20037505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Science Lab</a:t>
            </a:r>
          </a:p>
        </p:txBody>
      </p:sp>
    </p:spTree>
    <p:extLst>
      <p:ext uri="{BB962C8B-B14F-4D97-AF65-F5344CB8AC3E}">
        <p14:creationId xmlns:p14="http://schemas.microsoft.com/office/powerpoint/2010/main" val="21453110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248" y="923999"/>
            <a:ext cx="8429443" cy="1975926"/>
          </a:xfrm>
        </p:spPr>
        <p:txBody>
          <a:bodyPr/>
          <a:lstStyle/>
          <a:p>
            <a:r>
              <a:rPr lang="en-AU" sz="1900" dirty="0">
                <a:latin typeface="Segoe UI Light" panose="020B0502040204020203" pitchFamily="34" charset="0"/>
                <a:cs typeface="Segoe UI Light" panose="020B0502040204020203" pitchFamily="34" charset="0"/>
              </a:rPr>
              <a:t>In previous years we have tried to bring you a science lab that is both interesting and represents great research. This year is no exception, this year we bring you the stars themselves!</a:t>
            </a:r>
          </a:p>
          <a:p>
            <a:r>
              <a:rPr lang="en-AU" sz="1900" dirty="0">
                <a:latin typeface="Segoe UI Light" panose="020B0502040204020203" pitchFamily="34" charset="0"/>
                <a:cs typeface="Segoe UI Light" panose="020B0502040204020203" pitchFamily="34" charset="0"/>
              </a:rPr>
              <a:t>The Science Lab takes a look at Star Formation History (SFH) to see how many stars of a specific metallicity are formed in a galaxy during its lifetime. Traditional approaches are affected by uncertainties associated with observations or the limited accuracy of models when running computer code, making it difficult to accurate calculate the age of stars within a galaxy.</a:t>
            </a:r>
          </a:p>
          <a:p>
            <a:r>
              <a:rPr lang="en-AU" sz="1900" dirty="0">
                <a:latin typeface="Segoe UI Light" panose="020B0502040204020203" pitchFamily="34" charset="0"/>
                <a:cs typeface="Segoe UI Light" panose="020B0502040204020203" pitchFamily="34" charset="0"/>
              </a:rPr>
              <a:t>To overcome this, we need to correct for these effects to obtain the “true” SFH. The objective of the </a:t>
            </a:r>
            <a:r>
              <a:rPr lang="en-AU" sz="1900" dirty="0" err="1">
                <a:latin typeface="Segoe UI Light" panose="020B0502040204020203" pitchFamily="34" charset="0"/>
                <a:cs typeface="Segoe UI Light" panose="020B0502040204020203" pitchFamily="34" charset="0"/>
              </a:rPr>
              <a:t>Seliga</a:t>
            </a:r>
            <a:r>
              <a:rPr lang="en-AU" sz="1900" dirty="0">
                <a:latin typeface="Segoe UI Light" panose="020B0502040204020203" pitchFamily="34" charset="0"/>
                <a:cs typeface="Segoe UI Light" panose="020B0502040204020203" pitchFamily="34" charset="0"/>
              </a:rPr>
              <a:t> (</a:t>
            </a:r>
            <a:r>
              <a:rPr lang="en-AU" sz="1900" dirty="0" err="1">
                <a:latin typeface="Segoe UI Light" panose="020B0502040204020203" pitchFamily="34" charset="0"/>
                <a:cs typeface="Segoe UI Light" panose="020B0502040204020203" pitchFamily="34" charset="0"/>
              </a:rPr>
              <a:t>SEcret</a:t>
            </a:r>
            <a:r>
              <a:rPr lang="en-AU" sz="1900" dirty="0">
                <a:latin typeface="Segoe UI Light" panose="020B0502040204020203" pitchFamily="34" charset="0"/>
                <a:cs typeface="Segoe UI Light" panose="020B0502040204020203" pitchFamily="34" charset="0"/>
              </a:rPr>
              <a:t> </a:t>
            </a:r>
            <a:r>
              <a:rPr lang="en-AU" sz="1900" dirty="0" err="1">
                <a:latin typeface="Segoe UI Light" panose="020B0502040204020203" pitchFamily="34" charset="0"/>
                <a:cs typeface="Segoe UI Light" panose="020B0502040204020203" pitchFamily="34" charset="0"/>
              </a:rPr>
              <a:t>LIfe</a:t>
            </a:r>
            <a:r>
              <a:rPr lang="en-AU" sz="1900" dirty="0">
                <a:latin typeface="Segoe UI Light" panose="020B0502040204020203" pitchFamily="34" charset="0"/>
                <a:cs typeface="Segoe UI Light" panose="020B0502040204020203" pitchFamily="34" charset="0"/>
              </a:rPr>
              <a:t> of </a:t>
            </a:r>
            <a:r>
              <a:rPr lang="en-AU" sz="1900" dirty="0" err="1">
                <a:latin typeface="Segoe UI Light" panose="020B0502040204020203" pitchFamily="34" charset="0"/>
                <a:cs typeface="Segoe UI Light" panose="020B0502040204020203" pitchFamily="34" charset="0"/>
              </a:rPr>
              <a:t>GAlaxies</a:t>
            </a:r>
            <a:r>
              <a:rPr lang="en-AU" sz="1900" dirty="0">
                <a:latin typeface="Segoe UI Light" panose="020B0502040204020203" pitchFamily="34" charset="0"/>
                <a:cs typeface="Segoe UI Light" panose="020B0502040204020203" pitchFamily="34" charset="0"/>
              </a:rPr>
              <a:t>) algorithm, developed by Sebastian L. Hidalgo from the Instituto de </a:t>
            </a:r>
            <a:r>
              <a:rPr lang="en-AU" sz="1900" dirty="0" err="1">
                <a:latin typeface="Segoe UI Light" panose="020B0502040204020203" pitchFamily="34" charset="0"/>
                <a:cs typeface="Segoe UI Light" panose="020B0502040204020203" pitchFamily="34" charset="0"/>
              </a:rPr>
              <a:t>Astrofísica</a:t>
            </a:r>
            <a:r>
              <a:rPr lang="en-AU" sz="1900" dirty="0">
                <a:latin typeface="Segoe UI Light" panose="020B0502040204020203" pitchFamily="34" charset="0"/>
                <a:cs typeface="Segoe UI Light" panose="020B0502040204020203" pitchFamily="34" charset="0"/>
              </a:rPr>
              <a:t> de Canarias (IAC), is to limit the impact of all these effects so we can compare the predictions of the models more directly with the observations. This task needs a huge number of tests that can be performed successfully only by using distributed computing, like the one you will deploy in the Global Azure Bootcamp Science Lab.</a:t>
            </a:r>
          </a:p>
          <a:p>
            <a:r>
              <a:rPr lang="en-AU" sz="1900" dirty="0">
                <a:latin typeface="Segoe UI Light" panose="020B0502040204020203" pitchFamily="34" charset="0"/>
                <a:cs typeface="Segoe UI Light" panose="020B0502040204020203" pitchFamily="34" charset="0"/>
              </a:rPr>
              <a:t>By taking part in the Science Lab, you will be helping to contribute to the body of knowledge in this important field that allows researchers to understand the very beginnings of the universe itself. We hope you choose to deploy the packages that will run the </a:t>
            </a:r>
            <a:r>
              <a:rPr lang="en-AU" sz="1900" dirty="0" err="1">
                <a:latin typeface="Segoe UI Light" panose="020B0502040204020203" pitchFamily="34" charset="0"/>
                <a:cs typeface="Segoe UI Light" panose="020B0502040204020203" pitchFamily="34" charset="0"/>
              </a:rPr>
              <a:t>Seliga</a:t>
            </a:r>
            <a:r>
              <a:rPr lang="en-AU" sz="1900" dirty="0">
                <a:latin typeface="Segoe UI Light" panose="020B0502040204020203" pitchFamily="34" charset="0"/>
                <a:cs typeface="Segoe UI Light" panose="020B0502040204020203" pitchFamily="34" charset="0"/>
              </a:rPr>
              <a:t> algorithm, and deliver real results to the researchers.</a:t>
            </a:r>
          </a:p>
        </p:txBody>
      </p:sp>
      <p:sp>
        <p:nvSpPr>
          <p:cNvPr id="2" name="Title 1"/>
          <p:cNvSpPr>
            <a:spLocks noGrp="1"/>
          </p:cNvSpPr>
          <p:nvPr>
            <p:ph type="title"/>
          </p:nvPr>
        </p:nvSpPr>
        <p:spPr/>
        <p:txBody>
          <a:bodyPr/>
          <a:lstStyle/>
          <a:p>
            <a:r>
              <a:rPr lang="en-US" dirty="0"/>
              <a:t>The Secret Life of Galaxies</a:t>
            </a:r>
          </a:p>
        </p:txBody>
      </p:sp>
      <p:pic>
        <p:nvPicPr>
          <p:cNvPr id="5" name="Content Placeholder 4"/>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690100" y="227013"/>
            <a:ext cx="2501900" cy="2500312"/>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211" y="5024612"/>
            <a:ext cx="1712421" cy="171242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8753" y="2726575"/>
            <a:ext cx="2505535" cy="2286953"/>
          </a:xfrm>
          <a:prstGeom prst="rect">
            <a:avLst/>
          </a:prstGeom>
        </p:spPr>
      </p:pic>
      <p:pic>
        <p:nvPicPr>
          <p:cNvPr id="12"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20085" y="182879"/>
            <a:ext cx="2502620" cy="2499361"/>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18628" y="2709950"/>
            <a:ext cx="2505535" cy="2286953"/>
          </a:xfrm>
          <a:prstGeom prst="rect">
            <a:avLst/>
          </a:prstGeom>
        </p:spPr>
      </p:pic>
    </p:spTree>
    <p:extLst>
      <p:ext uri="{BB962C8B-B14F-4D97-AF65-F5344CB8AC3E}">
        <p14:creationId xmlns:p14="http://schemas.microsoft.com/office/powerpoint/2010/main" val="40121219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255877" y="1098515"/>
            <a:ext cx="7656242" cy="4893427"/>
          </a:xfrm>
          <a:prstGeom prst="rect">
            <a:avLst/>
          </a:prstGeom>
          <a:noFill/>
        </p:spPr>
      </p:pic>
      <p:sp>
        <p:nvSpPr>
          <p:cNvPr id="2" name="Title 1"/>
          <p:cNvSpPr>
            <a:spLocks noGrp="1"/>
          </p:cNvSpPr>
          <p:nvPr>
            <p:ph type="title"/>
          </p:nvPr>
        </p:nvSpPr>
        <p:spPr/>
        <p:txBody>
          <a:bodyPr/>
          <a:lstStyle/>
          <a:p>
            <a:r>
              <a:rPr lang="en-US" dirty="0"/>
              <a:t>Science Lab Architecture</a:t>
            </a:r>
            <a:br>
              <a:rPr lang="en-US" dirty="0"/>
            </a:br>
            <a:endParaRPr lang="en-US" dirty="0"/>
          </a:p>
        </p:txBody>
      </p:sp>
      <p:sp>
        <p:nvSpPr>
          <p:cNvPr id="3" name="Text Placeholder 2"/>
          <p:cNvSpPr>
            <a:spLocks noGrp="1"/>
          </p:cNvSpPr>
          <p:nvPr>
            <p:ph type="body" sz="quarter" idx="10"/>
          </p:nvPr>
        </p:nvSpPr>
        <p:spPr>
          <a:xfrm>
            <a:off x="519249" y="1048304"/>
            <a:ext cx="3635502" cy="1975926"/>
          </a:xfrm>
        </p:spPr>
        <p:txBody>
          <a:bodyPr/>
          <a:lstStyle/>
          <a:p>
            <a:r>
              <a:rPr lang="en-AU" sz="2200" dirty="0">
                <a:latin typeface="Segoe UI Light" panose="020B0502040204020203" pitchFamily="34" charset="0"/>
                <a:cs typeface="Segoe UI Light" panose="020B0502040204020203" pitchFamily="34" charset="0"/>
              </a:rPr>
              <a:t>To show the power of Azure in the Global Azure Bootcamp Science Lab this year we have created a solution that maximises the use of Azure resources whilst providing the research team with large volumes of computing power. </a:t>
            </a:r>
          </a:p>
          <a:p>
            <a:r>
              <a:rPr lang="en-AU" sz="2200" dirty="0">
                <a:latin typeface="Segoe UI Light" panose="020B0502040204020203" pitchFamily="34" charset="0"/>
                <a:cs typeface="Segoe UI Light" panose="020B0502040204020203" pitchFamily="34" charset="0"/>
              </a:rPr>
              <a:t>The </a:t>
            </a:r>
            <a:r>
              <a:rPr lang="en-AU" sz="2200" dirty="0" err="1">
                <a:latin typeface="Segoe UI Light" panose="020B0502040204020203" pitchFamily="34" charset="0"/>
                <a:cs typeface="Segoe UI Light" panose="020B0502040204020203" pitchFamily="34" charset="0"/>
              </a:rPr>
              <a:t>Seliga</a:t>
            </a:r>
            <a:r>
              <a:rPr lang="en-AU" sz="2200" dirty="0">
                <a:latin typeface="Segoe UI Light" panose="020B0502040204020203" pitchFamily="34" charset="0"/>
                <a:cs typeface="Segoe UI Light" panose="020B0502040204020203" pitchFamily="34" charset="0"/>
              </a:rPr>
              <a:t> algorithm runs in an Azure Batch process that YOU deploy and scale as you want. </a:t>
            </a:r>
          </a:p>
          <a:p>
            <a:r>
              <a:rPr lang="en-AU" sz="2200" dirty="0">
                <a:latin typeface="Segoe UI Light" panose="020B0502040204020203" pitchFamily="34" charset="0"/>
                <a:cs typeface="Segoe UI Light" panose="020B0502040204020203" pitchFamily="34" charset="0"/>
              </a:rPr>
              <a:t>For extra fun, there is a dashboard showing global scores so you can compete against your friends or other people around the world.</a:t>
            </a:r>
          </a:p>
        </p:txBody>
      </p:sp>
    </p:spTree>
    <p:extLst>
      <p:ext uri="{BB962C8B-B14F-4D97-AF65-F5344CB8AC3E}">
        <p14:creationId xmlns:p14="http://schemas.microsoft.com/office/powerpoint/2010/main" val="35782469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sp>
        <p:nvSpPr>
          <p:cNvPr id="3" name="Title 2"/>
          <p:cNvSpPr>
            <a:spLocks noGrp="1"/>
          </p:cNvSpPr>
          <p:nvPr>
            <p:ph type="title"/>
          </p:nvPr>
        </p:nvSpPr>
        <p:spPr/>
        <p:txBody>
          <a:bodyPr/>
          <a:lstStyle/>
          <a:p>
            <a:r>
              <a:rPr lang="en-US" sz="4800" dirty="0">
                <a:latin typeface="Segoe UI Light" panose="020B0502040204020203" pitchFamily="34" charset="0"/>
                <a:cs typeface="Segoe UI Light" panose="020B0502040204020203" pitchFamily="34" charset="0"/>
              </a:rPr>
              <a:t>Global Azure Bootcamp 2017 Science Lab</a:t>
            </a:r>
            <a:endParaRPr lang="en-US" sz="4800" dirty="0"/>
          </a:p>
        </p:txBody>
      </p:sp>
      <p:sp>
        <p:nvSpPr>
          <p:cNvPr id="4" name="Text Placeholder 3"/>
          <p:cNvSpPr>
            <a:spLocks noGrp="1"/>
          </p:cNvSpPr>
          <p:nvPr>
            <p:ph type="body" sz="quarter" idx="10"/>
          </p:nvPr>
        </p:nvSpPr>
        <p:spPr/>
        <p:txBody>
          <a:bodyPr/>
          <a:lstStyle/>
          <a:p>
            <a:r>
              <a:rPr lang="en-US" sz="4400" dirty="0"/>
              <a:t>About: </a:t>
            </a:r>
            <a:r>
              <a:rPr lang="en-US" sz="4400" dirty="0">
                <a:hlinkClick r:id="rId3"/>
              </a:rPr>
              <a:t>http://bit.ly/gablab2017about</a:t>
            </a:r>
            <a:endParaRPr lang="en-US" sz="4400" dirty="0"/>
          </a:p>
          <a:p>
            <a:r>
              <a:rPr lang="en-US" sz="4400" dirty="0"/>
              <a:t>Instructions: </a:t>
            </a:r>
            <a:r>
              <a:rPr lang="en-US" sz="4400" dirty="0">
                <a:hlinkClick r:id="rId4"/>
              </a:rPr>
              <a:t>http://bit.ly/gablab2017run</a:t>
            </a:r>
            <a:endParaRPr lang="en-US" sz="4400" dirty="0"/>
          </a:p>
          <a:p>
            <a:r>
              <a:rPr lang="en-US" sz="4400" dirty="0"/>
              <a:t>Dashboard: </a:t>
            </a:r>
            <a:r>
              <a:rPr lang="en-US" sz="4400" dirty="0">
                <a:hlinkClick r:id="rId5"/>
              </a:rPr>
              <a:t>http://gablab2017.azurewebsites.net</a:t>
            </a:r>
            <a:endParaRPr lang="en-US" sz="4400" dirty="0"/>
          </a:p>
          <a:p>
            <a:pPr algn="ctr"/>
            <a:r>
              <a:rPr lang="en-US" sz="6000" dirty="0"/>
              <a:t>Lab Key</a:t>
            </a:r>
          </a:p>
          <a:p>
            <a:pPr algn="ctr"/>
            <a:r>
              <a:rPr lang="en-US" sz="7200" dirty="0"/>
              <a:t>XGP-KZN-CKT</a:t>
            </a:r>
          </a:p>
        </p:txBody>
      </p:sp>
    </p:spTree>
    <p:extLst>
      <p:ext uri="{BB962C8B-B14F-4D97-AF65-F5344CB8AC3E}">
        <p14:creationId xmlns:p14="http://schemas.microsoft.com/office/powerpoint/2010/main" val="42926622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Sponsors</a:t>
            </a:r>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192588" y="3398838"/>
            <a:ext cx="3806825" cy="20320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9" y="5518548"/>
            <a:ext cx="4774603" cy="9142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132" y="1482724"/>
            <a:ext cx="7621736" cy="1829217"/>
          </a:xfrm>
          <a:prstGeom prst="rect">
            <a:avLst/>
          </a:prstGeom>
        </p:spPr>
      </p:pic>
    </p:spTree>
    <p:extLst>
      <p:ext uri="{BB962C8B-B14F-4D97-AF65-F5344CB8AC3E}">
        <p14:creationId xmlns:p14="http://schemas.microsoft.com/office/powerpoint/2010/main" val="3119308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Giveaways</a:t>
            </a:r>
          </a:p>
        </p:txBody>
      </p:sp>
      <p:graphicFrame>
        <p:nvGraphicFramePr>
          <p:cNvPr id="3" name="Table 2"/>
          <p:cNvGraphicFramePr>
            <a:graphicFrameLocks noGrp="1"/>
          </p:cNvGraphicFramePr>
          <p:nvPr>
            <p:extLst/>
          </p:nvPr>
        </p:nvGraphicFramePr>
        <p:xfrm>
          <a:off x="2724150" y="1181891"/>
          <a:ext cx="9029700" cy="4616789"/>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val="20000"/>
                    </a:ext>
                  </a:extLst>
                </a:gridCol>
                <a:gridCol w="5248275">
                  <a:extLst>
                    <a:ext uri="{9D8B030D-6E8A-4147-A177-3AD203B41FA5}">
                      <a16:colId xmlns:a16="http://schemas.microsoft.com/office/drawing/2014/main" val="20001"/>
                    </a:ext>
                  </a:extLst>
                </a:gridCol>
              </a:tblGrid>
              <a:tr h="386599">
                <a:tc>
                  <a:txBody>
                    <a:bodyPr/>
                    <a:lstStyle/>
                    <a:p>
                      <a:pPr marL="0" marR="0">
                        <a:spcBef>
                          <a:spcPts val="0"/>
                        </a:spcBef>
                        <a:spcAft>
                          <a:spcPts val="0"/>
                        </a:spcAft>
                      </a:pPr>
                      <a:r>
                        <a:rPr lang="en-US" sz="2000" dirty="0">
                          <a:effectLst/>
                          <a:latin typeface="+mj-lt"/>
                        </a:rPr>
                        <a:t>Sponsor</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a:effectLst/>
                          <a:latin typeface="+mj-lt"/>
                        </a:rPr>
                        <a:t>Offering</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0"/>
                  </a:ext>
                </a:extLst>
              </a:tr>
              <a:tr h="773197">
                <a:tc>
                  <a:txBody>
                    <a:bodyPr/>
                    <a:lstStyle/>
                    <a:p>
                      <a:pPr marL="0" marR="0">
                        <a:spcBef>
                          <a:spcPts val="0"/>
                        </a:spcBef>
                        <a:spcAft>
                          <a:spcPts val="0"/>
                        </a:spcAft>
                      </a:pPr>
                      <a:r>
                        <a:rPr lang="en-US" sz="2000" dirty="0" err="1">
                          <a:effectLst/>
                          <a:latin typeface="+mj-lt"/>
                        </a:rPr>
                        <a:t>Cloudmonix</a:t>
                      </a:r>
                      <a:endParaRPr lang="en-US" sz="2000" dirty="0">
                        <a:effectLst/>
                        <a:latin typeface="+mj-lt"/>
                      </a:endParaRPr>
                    </a:p>
                    <a:p>
                      <a:pPr marL="0" marR="0">
                        <a:spcBef>
                          <a:spcPts val="0"/>
                        </a:spcBef>
                        <a:spcAft>
                          <a:spcPts val="0"/>
                        </a:spcAft>
                      </a:pPr>
                      <a:r>
                        <a:rPr lang="en-US" sz="2000" u="sng" dirty="0">
                          <a:effectLst/>
                          <a:latin typeface="+mj-lt"/>
                          <a:hlinkClick r:id="rId2"/>
                        </a:rPr>
                        <a:t>https://cloudmonix.com/</a:t>
                      </a:r>
                      <a:r>
                        <a:rPr lang="en-US" sz="2000" dirty="0">
                          <a:effectLst/>
                          <a:latin typeface="+mj-lt"/>
                        </a:rPr>
                        <a:t> </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nchor="ctr"/>
                </a:tc>
                <a:tc>
                  <a:txBody>
                    <a:bodyPr/>
                    <a:lstStyle/>
                    <a:p>
                      <a:pPr marL="0" marR="0">
                        <a:spcBef>
                          <a:spcPts val="0"/>
                        </a:spcBef>
                        <a:spcAft>
                          <a:spcPts val="0"/>
                        </a:spcAft>
                      </a:pPr>
                      <a:r>
                        <a:rPr lang="en-US" sz="2000">
                          <a:effectLst/>
                          <a:latin typeface="+mj-lt"/>
                        </a:rPr>
                        <a:t>Cloudmonix offers 1 full month of unlimited monitoring under the Ultimate plan.</a:t>
                      </a:r>
                      <a:endParaRPr lang="en-US" sz="2000" dirty="0">
                        <a:effectLst/>
                        <a:latin typeface="+mj-lt"/>
                      </a:endParaRPr>
                    </a:p>
                  </a:txBody>
                  <a:tcPr marL="57422" marR="57422" marT="0" marB="0" anchor="ctr"/>
                </a:tc>
                <a:extLst>
                  <a:ext uri="{0D108BD9-81ED-4DB2-BD59-A6C34878D82A}">
                    <a16:rowId xmlns:a16="http://schemas.microsoft.com/office/drawing/2014/main" val="10006"/>
                  </a:ext>
                </a:extLst>
              </a:tr>
              <a:tr h="1159796">
                <a:tc>
                  <a:txBody>
                    <a:bodyPr/>
                    <a:lstStyle/>
                    <a:p>
                      <a:pPr marL="0" marR="0">
                        <a:spcBef>
                          <a:spcPts val="0"/>
                        </a:spcBef>
                        <a:spcAft>
                          <a:spcPts val="0"/>
                        </a:spcAft>
                      </a:pPr>
                      <a:r>
                        <a:rPr lang="en-US" sz="2000" dirty="0" err="1">
                          <a:effectLst/>
                          <a:latin typeface="+mj-lt"/>
                          <a:ea typeface="Calibri" panose="020F0502020204030204" pitchFamily="34" charset="0"/>
                          <a:cs typeface="Times New Roman" panose="02020603050405020304" pitchFamily="18" charset="0"/>
                        </a:rPr>
                        <a:t>SentryOne</a:t>
                      </a:r>
                      <a:endParaRPr lang="en-US" sz="2000" dirty="0">
                        <a:effectLst/>
                        <a:latin typeface="+mj-lt"/>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hlinkClick r:id="rId3"/>
                        </a:rPr>
                        <a:t>http://www.sentryone.com/</a:t>
                      </a:r>
                      <a:r>
                        <a:rPr lang="en-US" sz="2000" dirty="0">
                          <a:effectLst/>
                          <a:latin typeface="+mj-lt"/>
                          <a:ea typeface="Calibri" panose="020F0502020204030204" pitchFamily="34" charset="0"/>
                          <a:cs typeface="Times New Roman" panose="02020603050405020304" pitchFamily="18" charset="0"/>
                        </a:rPr>
                        <a:t>  </a:t>
                      </a:r>
                    </a:p>
                  </a:txBody>
                  <a:tcPr marL="57422" marR="57422" marT="0" marB="0" anchor="ctr"/>
                </a:tc>
                <a:tc>
                  <a:txBody>
                    <a:bodyPr/>
                    <a:lstStyle/>
                    <a:p>
                      <a:r>
                        <a:rPr lang="nl-BE" sz="2000">
                          <a:effectLst/>
                          <a:latin typeface="+mj-lt"/>
                        </a:rPr>
                        <a:t>SQL Sentry offers an extended evaluation for every attendee.</a:t>
                      </a:r>
                      <a:endParaRPr lang="nl-BE" sz="2000" dirty="0">
                        <a:effectLst/>
                        <a:latin typeface="+mj-lt"/>
                      </a:endParaRPr>
                    </a:p>
                  </a:txBody>
                  <a:tcPr marL="57422" marR="57422" marT="0" marB="0" anchor="ctr"/>
                </a:tc>
                <a:extLst>
                  <a:ext uri="{0D108BD9-81ED-4DB2-BD59-A6C34878D82A}">
                    <a16:rowId xmlns:a16="http://schemas.microsoft.com/office/drawing/2014/main" val="10008"/>
                  </a:ext>
                </a:extLst>
              </a:tr>
              <a:tr h="14014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hlinkClick r:id="rId4"/>
                        </a:rPr>
                        <a:t>http://www.servicebus360.com/</a:t>
                      </a:r>
                      <a:r>
                        <a:rPr lang="en-US" sz="2000" dirty="0">
                          <a:effectLst/>
                          <a:latin typeface="+mj-lt"/>
                          <a:ea typeface="Calibri" panose="020F0502020204030204" pitchFamily="34" charset="0"/>
                          <a:cs typeface="Times New Roman" panose="02020603050405020304" pitchFamily="18" charset="0"/>
                        </a:rPr>
                        <a:t>  </a:t>
                      </a:r>
                    </a:p>
                  </a:txBody>
                  <a:tcPr marL="57422" marR="57422" marT="0" marB="0" anchor="ctr"/>
                </a:tc>
                <a:tc>
                  <a:txBody>
                    <a:bodyPr/>
                    <a:lstStyle/>
                    <a:p>
                      <a:r>
                        <a:rPr lang="en-US" sz="2000">
                          <a:effectLst/>
                          <a:latin typeface="+mj-lt"/>
                        </a:rPr>
                        <a:t>Servicebus360 offers an extended license until September 30 for all attendees, and this for 3 namespaces, 3 alarms per namespace, 3 resources per namespace to monitor and 2 users.</a:t>
                      </a:r>
                      <a:endParaRPr lang="en-US" sz="2000" dirty="0">
                        <a:effectLst/>
                        <a:latin typeface="+mj-lt"/>
                      </a:endParaRPr>
                    </a:p>
                  </a:txBody>
                  <a:tcPr marL="57422" marR="57422" marT="0" marB="0" anchor="ctr"/>
                </a:tc>
                <a:extLst>
                  <a:ext uri="{0D108BD9-81ED-4DB2-BD59-A6C34878D82A}">
                    <a16:rowId xmlns:a16="http://schemas.microsoft.com/office/drawing/2014/main" val="279315004"/>
                  </a:ext>
                </a:extLst>
              </a:tr>
              <a:tr h="7731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mj-lt"/>
                          <a:ea typeface="Calibri" panose="020F0502020204030204" pitchFamily="34" charset="0"/>
                          <a:cs typeface="Times New Roman" panose="02020603050405020304" pitchFamily="18" charset="0"/>
                        </a:rPr>
                        <a:t>OpsGility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mj-lt"/>
                          <a:ea typeface="Calibri" panose="020F0502020204030204" pitchFamily="34" charset="0"/>
                          <a:cs typeface="Times New Roman" panose="02020603050405020304" pitchFamily="18" charset="0"/>
                          <a:hlinkClick r:id="rId5"/>
                        </a:rPr>
                        <a:t>http://www.Opsgility.com/</a:t>
                      </a:r>
                      <a:r>
                        <a:rPr lang="en-US" sz="2000">
                          <a:effectLst/>
                          <a:latin typeface="+mj-lt"/>
                          <a:ea typeface="Calibri" panose="020F0502020204030204" pitchFamily="34" charset="0"/>
                          <a:cs typeface="Times New Roman" panose="02020603050405020304" pitchFamily="18" charset="0"/>
                        </a:rPr>
                        <a:t>  </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nchor="ctr"/>
                </a:tc>
                <a:tc>
                  <a:txBody>
                    <a:bodyPr/>
                    <a:lstStyle/>
                    <a:p>
                      <a:r>
                        <a:rPr lang="en-US" sz="2000" dirty="0">
                          <a:effectLst/>
                          <a:latin typeface="+mj-lt"/>
                        </a:rPr>
                        <a:t>Opsgility offers a 30 day subscription free trial for all attendees.</a:t>
                      </a:r>
                    </a:p>
                  </a:txBody>
                  <a:tcPr marL="57422" marR="57422" marT="0" marB="0" anchor="ctr"/>
                </a:tc>
                <a:extLst>
                  <a:ext uri="{0D108BD9-81ED-4DB2-BD59-A6C34878D82A}">
                    <a16:rowId xmlns:a16="http://schemas.microsoft.com/office/drawing/2014/main" val="1707420635"/>
                  </a:ext>
                </a:extLst>
              </a:tr>
            </a:tbl>
          </a:graphicData>
        </a:graphic>
      </p:graphicFrame>
      <p:pic>
        <p:nvPicPr>
          <p:cNvPr id="4" name="Picture 20" descr="CloudMonix-Orange-cropp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367" y="1652022"/>
            <a:ext cx="2381298" cy="485739"/>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C:\Users\Mike\AppData\Local\Microsoft\Windows\INetCache\Content.Word\SentryOne-logo-300px.png">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22367" y="2740407"/>
            <a:ext cx="2386558" cy="414322"/>
          </a:xfrm>
          <a:prstGeom prst="rect">
            <a:avLst/>
          </a:prstGeom>
          <a:noFill/>
          <a:ln>
            <a:noFill/>
          </a:ln>
        </p:spPr>
      </p:pic>
      <p:pic>
        <p:nvPicPr>
          <p:cNvPr id="6" name="Picture 5" descr="C:\Users\Mike\AppData\Local\Microsoft\Windows\INetCache\Content.Word\servicebus360_logo_blue.png">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367" y="4083184"/>
            <a:ext cx="2297417" cy="292264"/>
          </a:xfrm>
          <a:prstGeom prst="rect">
            <a:avLst/>
          </a:prstGeom>
          <a:noFill/>
          <a:ln>
            <a:noFill/>
          </a:ln>
        </p:spPr>
      </p:pic>
      <p:pic>
        <p:nvPicPr>
          <p:cNvPr id="7" name="Picture 6" descr="C:\Users\Mike\AppData\Local\Microsoft\Windows\INetCache\Content.Word\Color Logo with Tagline - New Design.png">
            <a:extLst/>
          </p:cNvPr>
          <p:cNvPicPr/>
          <p:nvPr/>
        </p:nvPicPr>
        <p:blipFill rotWithShape="1">
          <a:blip r:embed="rId9" cstate="print">
            <a:extLst>
              <a:ext uri="{28A0092B-C50C-407E-A947-70E740481C1C}">
                <a14:useLocalDpi xmlns:a14="http://schemas.microsoft.com/office/drawing/2010/main" val="0"/>
              </a:ext>
            </a:extLst>
          </a:blip>
          <a:srcRect b="28638"/>
          <a:stretch/>
        </p:blipFill>
        <p:spPr bwMode="auto">
          <a:xfrm>
            <a:off x="327626" y="4928920"/>
            <a:ext cx="2297417" cy="632937"/>
          </a:xfrm>
          <a:prstGeom prst="rect">
            <a:avLst/>
          </a:prstGeom>
          <a:noFill/>
          <a:ln>
            <a:noFill/>
          </a:ln>
        </p:spPr>
      </p:pic>
    </p:spTree>
    <p:extLst>
      <p:ext uri="{BB962C8B-B14F-4D97-AF65-F5344CB8AC3E}">
        <p14:creationId xmlns:p14="http://schemas.microsoft.com/office/powerpoint/2010/main" val="25550103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Raffle Prizes</a:t>
            </a:r>
          </a:p>
        </p:txBody>
      </p:sp>
      <p:grpSp>
        <p:nvGrpSpPr>
          <p:cNvPr id="3" name="Group 2"/>
          <p:cNvGrpSpPr/>
          <p:nvPr/>
        </p:nvGrpSpPr>
        <p:grpSpPr>
          <a:xfrm>
            <a:off x="654603" y="1332739"/>
            <a:ext cx="10882794" cy="4232500"/>
            <a:chOff x="818658" y="1536880"/>
            <a:chExt cx="10882794" cy="4232500"/>
          </a:xfrm>
        </p:grpSpPr>
        <p:sp>
          <p:nvSpPr>
            <p:cNvPr id="4" name="TextBox 3"/>
            <p:cNvSpPr txBox="1"/>
            <p:nvPr/>
          </p:nvSpPr>
          <p:spPr>
            <a:xfrm>
              <a:off x="3831543" y="1595422"/>
              <a:ext cx="7869907" cy="923330"/>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1 Winner: One license chosen from ReSharper, dotTrace Memory, dotTrace Performance, dotCover, dotPeek, PhpStorm, PyCharm, IntelliJ IDEA, AppCode, WebStorm, RubyMine. </a:t>
              </a:r>
              <a:r>
                <a:rPr lang="en-US" b="1" dirty="0">
                  <a:solidFill>
                    <a:schemeClr val="bg1"/>
                  </a:solidFill>
                  <a:latin typeface="Segoe UI Light" panose="020B0502040204020203" pitchFamily="34" charset="0"/>
                  <a:cs typeface="Segoe UI Light" panose="020B0502040204020203" pitchFamily="34" charset="0"/>
                </a:rPr>
                <a:t>You’ll receive a voucher with a code from the Organizers.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58" y="3939403"/>
              <a:ext cx="2462352" cy="789217"/>
            </a:xfrm>
            <a:prstGeom prst="rect">
              <a:avLst/>
            </a:prstGeom>
          </p:spPr>
        </p:pic>
        <p:sp>
          <p:nvSpPr>
            <p:cNvPr id="6" name="TextBox 5"/>
            <p:cNvSpPr txBox="1"/>
            <p:nvPr/>
          </p:nvSpPr>
          <p:spPr>
            <a:xfrm>
              <a:off x="3831541" y="4010846"/>
              <a:ext cx="7869907" cy="646331"/>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hlinkClick r:id="rId3" tooltip="MyGet"/>
                </a:rPr>
                <a:t>MyGet</a:t>
              </a:r>
              <a:r>
                <a:rPr lang="en-US" dirty="0">
                  <a:solidFill>
                    <a:schemeClr val="bg1"/>
                  </a:solidFill>
                  <a:latin typeface="Segoe UI Light" panose="020B0502040204020203" pitchFamily="34" charset="0"/>
                  <a:cs typeface="Segoe UI Light" panose="020B0502040204020203" pitchFamily="34" charset="0"/>
                </a:rPr>
                <a:t> is offering a free Starter subscription for 1 year for 1 attendee per location. </a:t>
              </a:r>
              <a:r>
                <a:rPr lang="en-US" b="1" dirty="0">
                  <a:solidFill>
                    <a:schemeClr val="bg1"/>
                  </a:solidFill>
                  <a:latin typeface="Segoe UI Light" panose="020B0502040204020203" pitchFamily="34" charset="0"/>
                  <a:cs typeface="Segoe UI Light" panose="020B0502040204020203" pitchFamily="34" charset="0"/>
                </a:rPr>
                <a:t>Give your Full name and email to the Organizers.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4415" b="23062"/>
            <a:stretch/>
          </p:blipFill>
          <p:spPr>
            <a:xfrm>
              <a:off x="1300184" y="1536880"/>
              <a:ext cx="1980826" cy="1040414"/>
            </a:xfrm>
            <a:prstGeom prst="rect">
              <a:avLst/>
            </a:prstGeom>
          </p:spPr>
        </p:pic>
        <p:sp>
          <p:nvSpPr>
            <p:cNvPr id="8" name="TextBox 7">
              <a:extLst/>
            </p:cNvPr>
            <p:cNvSpPr txBox="1"/>
            <p:nvPr/>
          </p:nvSpPr>
          <p:spPr>
            <a:xfrm>
              <a:off x="3831544" y="2813283"/>
              <a:ext cx="7869908" cy="923330"/>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1 Winner: a 1 year license of </a:t>
              </a:r>
              <a:r>
                <a:rPr lang="nl-BE" b="1" dirty="0" err="1">
                  <a:solidFill>
                    <a:schemeClr val="bg1"/>
                  </a:solidFill>
                  <a:latin typeface="Segoe UI Light" panose="020B0502040204020203" pitchFamily="34" charset="0"/>
                  <a:cs typeface="Segoe UI Light" panose="020B0502040204020203" pitchFamily="34" charset="0"/>
                </a:rPr>
                <a:t>DBSentry</a:t>
              </a:r>
              <a:r>
                <a:rPr lang="nl-BE" b="1" dirty="0">
                  <a:solidFill>
                    <a:schemeClr val="bg1"/>
                  </a:solidFill>
                  <a:latin typeface="Segoe UI Light" panose="020B0502040204020203" pitchFamily="34" charset="0"/>
                  <a:cs typeface="Segoe UI Light" panose="020B0502040204020203" pitchFamily="34" charset="0"/>
                </a:rPr>
                <a:t> (</a:t>
              </a:r>
              <a:r>
                <a:rPr lang="nl-BE" b="1" dirty="0" err="1">
                  <a:solidFill>
                    <a:schemeClr val="bg1"/>
                  </a:solidFill>
                  <a:latin typeface="Segoe UI Light" panose="020B0502040204020203" pitchFamily="34" charset="0"/>
                  <a:cs typeface="Segoe UI Light" panose="020B0502040204020203" pitchFamily="34" charset="0"/>
                </a:rPr>
                <a:t>formerly</a:t>
              </a:r>
              <a:r>
                <a:rPr lang="nl-BE" b="1" dirty="0">
                  <a:solidFill>
                    <a:schemeClr val="bg1"/>
                  </a:solidFill>
                  <a:latin typeface="Segoe UI Light" panose="020B0502040204020203" pitchFamily="34" charset="0"/>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hlinkClick r:id="rId5"/>
                </a:rPr>
                <a:t>Performance Advisor for Azure SQL Database</a:t>
              </a:r>
              <a:r>
                <a:rPr lang="en-US" dirty="0">
                  <a:solidFill>
                    <a:schemeClr val="bg1"/>
                  </a:solidFill>
                  <a:latin typeface="Segoe UI Light" panose="020B0502040204020203" pitchFamily="34" charset="0"/>
                  <a:cs typeface="Segoe UI Light" panose="020B0502040204020203" pitchFamily="34" charset="0"/>
                </a:rPr>
                <a:t>) for raffle per location. </a:t>
              </a:r>
              <a:r>
                <a:rPr lang="en-US" b="1" dirty="0">
                  <a:solidFill>
                    <a:schemeClr val="bg1"/>
                  </a:solidFill>
                  <a:latin typeface="Segoe UI Light" panose="020B0502040204020203" pitchFamily="34" charset="0"/>
                  <a:cs typeface="Segoe UI Light" panose="020B0502040204020203" pitchFamily="34" charset="0"/>
                </a:rPr>
                <a:t>Give your Full name and email to the Organizers.</a:t>
              </a:r>
            </a:p>
          </p:txBody>
        </p:sp>
        <p:sp>
          <p:nvSpPr>
            <p:cNvPr id="9" name="TextBox 8">
              <a:extLst/>
            </p:cNvPr>
            <p:cNvSpPr txBox="1"/>
            <p:nvPr/>
          </p:nvSpPr>
          <p:spPr>
            <a:xfrm>
              <a:off x="3831543" y="5108549"/>
              <a:ext cx="7869907" cy="646331"/>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They offer 3 12-month subscriptions per GAB Location.</a:t>
              </a:r>
            </a:p>
            <a:p>
              <a:r>
                <a:rPr lang="en-US" b="1" dirty="0">
                  <a:solidFill>
                    <a:schemeClr val="bg1"/>
                  </a:solidFill>
                  <a:latin typeface="Segoe UI Light" panose="020B0502040204020203" pitchFamily="34" charset="0"/>
                  <a:cs typeface="Segoe UI Light" panose="020B0502040204020203" pitchFamily="34" charset="0"/>
                </a:rPr>
                <a:t>Give your Full name, email phone and company to the Organizers.</a:t>
              </a:r>
            </a:p>
          </p:txBody>
        </p:sp>
        <p:pic>
          <p:nvPicPr>
            <p:cNvPr id="10" name="Picture 9">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321" y="5094048"/>
              <a:ext cx="2423689" cy="675332"/>
            </a:xfrm>
            <a:prstGeom prst="rect">
              <a:avLst/>
            </a:prstGeom>
          </p:spPr>
        </p:pic>
        <p:pic>
          <p:nvPicPr>
            <p:cNvPr id="11" name="Picture 10" descr="C:\Users\Mike\AppData\Local\Microsoft\Windows\INetCache\Content.Word\SentryOne-logo-300px.png">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94452" y="3067787"/>
              <a:ext cx="2386558" cy="414322"/>
            </a:xfrm>
            <a:prstGeom prst="rect">
              <a:avLst/>
            </a:prstGeom>
            <a:noFill/>
            <a:ln>
              <a:noFill/>
            </a:ln>
          </p:spPr>
        </p:pic>
      </p:grpSp>
    </p:spTree>
    <p:extLst>
      <p:ext uri="{BB962C8B-B14F-4D97-AF65-F5344CB8AC3E}">
        <p14:creationId xmlns:p14="http://schemas.microsoft.com/office/powerpoint/2010/main" val="37124743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Jax Cloud User Group</a:t>
            </a:r>
          </a:p>
        </p:txBody>
      </p:sp>
      <p:sp>
        <p:nvSpPr>
          <p:cNvPr id="13" name="Text Placeholder 12"/>
          <p:cNvSpPr>
            <a:spLocks noGrp="1"/>
          </p:cNvSpPr>
          <p:nvPr>
            <p:ph type="body" sz="quarter" idx="10"/>
          </p:nvPr>
        </p:nvSpPr>
        <p:spPr>
          <a:xfrm>
            <a:off x="269239" y="1189177"/>
            <a:ext cx="11653523" cy="4750147"/>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2800" dirty="0">
                <a:solidFill>
                  <a:schemeClr val="tx1"/>
                </a:solidFill>
              </a:rPr>
              <a:t>Adecco Corporate Building</a:t>
            </a:r>
          </a:p>
          <a:p>
            <a:r>
              <a:rPr lang="en-US" sz="2800" dirty="0">
                <a:solidFill>
                  <a:schemeClr val="tx1"/>
                </a:solidFill>
              </a:rPr>
              <a:t>	10151 Deerwood Park Blvd</a:t>
            </a:r>
          </a:p>
          <a:p>
            <a:r>
              <a:rPr lang="en-US" sz="2800" dirty="0">
                <a:solidFill>
                  <a:schemeClr val="tx1"/>
                </a:solidFill>
              </a:rPr>
              <a:t>	Building 200</a:t>
            </a:r>
          </a:p>
          <a:p>
            <a:r>
              <a:rPr lang="en-US" sz="2800" dirty="0">
                <a:solidFill>
                  <a:schemeClr val="tx1"/>
                </a:solidFill>
              </a:rPr>
              <a:t>	Jacksonville, FL</a:t>
            </a:r>
          </a:p>
          <a:p>
            <a:r>
              <a:rPr lang="en-US" sz="3600" dirty="0">
                <a:solidFill>
                  <a:schemeClr val="tx2"/>
                </a:solidFill>
              </a:rPr>
              <a:t>Next meetup April 26!</a:t>
            </a:r>
          </a:p>
        </p:txBody>
      </p:sp>
      <p:pic>
        <p:nvPicPr>
          <p:cNvPr id="3" name="Picture 2" descr="http://fivestonechurch.com/wp-content/uploads/2016/04/o-CALENDAR-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44762"/>
          <a:stretch/>
        </p:blipFill>
        <p:spPr bwMode="auto">
          <a:xfrm>
            <a:off x="5639746" y="411403"/>
            <a:ext cx="6552253" cy="593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5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3407536"/>
          </a:xfrm>
        </p:spPr>
        <p:txBody>
          <a:bodyPr/>
          <a:lstStyle/>
          <a:p>
            <a:r>
              <a:rPr lang="en-US" sz="6000" dirty="0"/>
              <a:t>Meetup after at BW3s</a:t>
            </a:r>
            <a:br>
              <a:rPr lang="en-US" sz="6000" dirty="0"/>
            </a:br>
            <a:r>
              <a:rPr lang="en-US" sz="3600" dirty="0"/>
              <a:t>The Avenues, 10300 Southside Blvd, Jacksonville, FL 32256</a:t>
            </a:r>
            <a:endParaRPr lang="en-US" sz="4400" dirty="0"/>
          </a:p>
        </p:txBody>
      </p:sp>
      <p:pic>
        <p:nvPicPr>
          <p:cNvPr id="4" name="Picture Placeholder 3"/>
          <p:cNvPicPr>
            <a:picLocks noGrp="1" noChangeAspect="1"/>
          </p:cNvPicPr>
          <p:nvPr>
            <p:ph type="pic" sz="quarter" idx="10"/>
          </p:nvPr>
        </p:nvPicPr>
        <p:blipFill>
          <a:blip r:embed="rId2"/>
          <a:srcRect l="24815" r="24815"/>
          <a:stretch>
            <a:fillRect/>
          </a:stretch>
        </p:blipFill>
        <p:spPr>
          <a:prstGeom prst="rect">
            <a:avLst/>
          </a:prstGeom>
        </p:spPr>
      </p:pic>
    </p:spTree>
    <p:extLst>
      <p:ext uri="{BB962C8B-B14F-4D97-AF65-F5344CB8AC3E}">
        <p14:creationId xmlns:p14="http://schemas.microsoft.com/office/powerpoint/2010/main" val="28329760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D94387-9BE2-4DD8-A5ED-1CF9C50B3FA6}">
  <ds:schemaRef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D1370E5A-76CE-437B-B6DB-0448A2AEACB2}">
  <ds:schemaRefs>
    <ds:schemaRef ds:uri="http://schemas.microsoft.com/sharepoint/v3/contenttype/forms"/>
  </ds:schemaRefs>
</ds:datastoreItem>
</file>

<file path=customXml/itemProps3.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2563</TotalTime>
  <Words>538</Words>
  <Application>Microsoft Office PowerPoint</Application>
  <PresentationFormat>Widescreen</PresentationFormat>
  <Paragraphs>77</Paragraphs>
  <Slides>24</Slides>
  <Notes>3</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24</vt:i4>
      </vt:variant>
    </vt:vector>
  </HeadingPairs>
  <TitlesOfParts>
    <vt:vector size="63"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Global Sponsors</vt:lpstr>
      <vt:lpstr>Sponsors</vt:lpstr>
      <vt:lpstr>PowerPoint Presentation</vt:lpstr>
      <vt:lpstr>Giveaways</vt:lpstr>
      <vt:lpstr>Raffle Prizes</vt:lpstr>
      <vt:lpstr>Jax Cloud User Group</vt:lpstr>
      <vt:lpstr>Join us on slack jaxcloudug.azurewebsites.net</vt:lpstr>
      <vt:lpstr>Meetup after at BW3s The Avenues, 10300 Southside Blvd, Jacksonville, FL 32256</vt:lpstr>
      <vt:lpstr>PowerPoint Presentation</vt:lpstr>
      <vt:lpstr>Speaker: Scott Hoag  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  In this session we’ll review the available tooling for interacting with your Azure resources, including the Azure Portal, PowerShell, and the Azure CLI.</vt:lpstr>
      <vt:lpstr>Speakers: Andrew Connell           Mike Sperry  Learn How Sperry Software is taking an established installable software product to a cloud-native SaaS business using Microsoft Azure.   You will hear the behind the scenes decisions related to  architecture and how the product was redesigned to operate in a scalable and fault resilient way as a SaaS offering.</vt:lpstr>
      <vt:lpstr>Speaker: Mike Potts  Lorem ipsum bacon</vt:lpstr>
      <vt:lpstr>Speaker: Ben Stegink  Azure Resource Manager allows you to provision your applications using a declarative template. In a single template, you can deploy multiple services along with their dependencies. You use the same template to repeatedly deploy your application during every stage of the application lifecycle.  In this session, we’ll learn what goes into a template and how to automate your deployments in a whole new way!</vt:lpstr>
      <vt:lpstr>Speaker: David Fekke  What does Serverless actually mean?   How does Azure Functions compare to AWS Lambda, IBM OpenWhisk and Google Cloud Functions?   In this session you’ll find out how you can architect your cloud based applications using a Serverless framework and find out about the differences between more traditional VM based solutions and Serverless solutions, as well as the advantages and disadvantages of both approaches.</vt:lpstr>
      <vt:lpstr>Speaker: Mike Potts  Lorem ipsum bacon</vt:lpstr>
      <vt:lpstr>Get $200 free credit Start free with $200 in credit, and keep going with free options.  Try any Azure services Explore the cloud by trying out any combination of Azure services for 30 days.  Pay nothing at the end Your credit card information is used for identity verification, but you’ll never be charged unless you choose to subscribe.</vt:lpstr>
      <vt:lpstr>Welcome!</vt:lpstr>
      <vt:lpstr>PowerPoint Presentation</vt:lpstr>
      <vt:lpstr>Science Lab</vt:lpstr>
      <vt:lpstr>The Secret Life of Galaxies</vt:lpstr>
      <vt:lpstr>Science Lab Architecture </vt:lpstr>
      <vt:lpstr>Global Azure Bootcamp 2017 Science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188</cp:revision>
  <dcterms:modified xsi:type="dcterms:W3CDTF">2017-04-21T16:14:26Z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